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5233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8838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82558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3921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8998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8787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2974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26675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52195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66675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8124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26260-FA61-4942-8763-6D555672874C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C913C-22C0-43C3-A982-55590968C5A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8319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A LEI DE LICITAÇÕES E A COMPETIÇÃO </a:t>
            </a:r>
            <a:r>
              <a:rPr lang="pt-BR" sz="3600" b="1" dirty="0" smtClean="0"/>
              <a:t>EMPRESARIAL</a:t>
            </a:r>
            <a:endParaRPr lang="pt-BR" sz="36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ADILSON ABREU DALLARI</a:t>
            </a:r>
          </a:p>
          <a:p>
            <a:r>
              <a:rPr lang="pt-BR" dirty="0" smtClean="0"/>
              <a:t>Prof</a:t>
            </a:r>
            <a:r>
              <a:rPr lang="pt-BR" dirty="0"/>
              <a:t>. Titular da PUC/SP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8575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I – Concepção </a:t>
            </a:r>
            <a:r>
              <a:rPr lang="pt-BR" sz="3600" b="1" dirty="0" smtClean="0"/>
              <a:t>original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97152"/>
          </a:xfrm>
        </p:spPr>
        <p:txBody>
          <a:bodyPr>
            <a:noAutofit/>
          </a:bodyPr>
          <a:lstStyle/>
          <a:p>
            <a:pPr lvl="1" algn="just"/>
            <a:r>
              <a:rPr lang="pt-BR" sz="2700" dirty="0" smtClean="0"/>
              <a:t>perfil </a:t>
            </a:r>
            <a:r>
              <a:rPr lang="pt-BR" sz="2700" dirty="0"/>
              <a:t>constitucional</a:t>
            </a:r>
          </a:p>
          <a:p>
            <a:pPr marL="0" indent="0" algn="just">
              <a:buNone/>
            </a:pPr>
            <a:r>
              <a:rPr lang="pt-BR" sz="2700" i="1" dirty="0" smtClean="0"/>
              <a:t>	 </a:t>
            </a:r>
            <a:r>
              <a:rPr lang="pt-BR" sz="2700" i="1" dirty="0"/>
              <a:t>“XXI - ressalvados os casos especificados na legislação, as obras, serviços, compras e alienações serão contratados mediante processo de licitação pública que assegure igualdade de condições a todos os concorrentes, com cláusulas que estabeleçam obrigações de pagamento, mantidas as condições efetivas da proposta, nos termos da lei, o qual somente permitirá as exigências de qualificação técnica e econômica indispensáveis à garantia do cumprimento das obrigações.”</a:t>
            </a:r>
            <a:endParaRPr lang="pt-BR" sz="2700" dirty="0"/>
          </a:p>
          <a:p>
            <a:pPr lvl="1" algn="just"/>
            <a:r>
              <a:rPr lang="pt-BR" sz="2700" dirty="0" smtClean="0"/>
              <a:t>compete </a:t>
            </a:r>
            <a:r>
              <a:rPr lang="pt-BR" sz="2700" dirty="0"/>
              <a:t>à União editar normas gerais (CF art. 22, XXXVII</a:t>
            </a:r>
            <a:r>
              <a:rPr lang="pt-BR" sz="2700" dirty="0" smtClean="0"/>
              <a:t>)</a:t>
            </a:r>
            <a:endParaRPr lang="pt-BR" sz="2700" dirty="0"/>
          </a:p>
        </p:txBody>
      </p:sp>
    </p:spTree>
    <p:extLst>
      <p:ext uri="{BB962C8B-B14F-4D97-AF65-F5344CB8AC3E}">
        <p14:creationId xmlns:p14="http://schemas.microsoft.com/office/powerpoint/2010/main" xmlns="" val="405617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II – </a:t>
            </a:r>
            <a:r>
              <a:rPr lang="pt-BR" sz="3600" b="1" dirty="0" smtClean="0"/>
              <a:t>Conceito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	Procedimento </a:t>
            </a:r>
            <a:r>
              <a:rPr lang="pt-BR" dirty="0"/>
              <a:t>administrativo destinado à seleção de um </a:t>
            </a:r>
            <a:r>
              <a:rPr lang="pt-BR" dirty="0" smtClean="0"/>
              <a:t>contratante</a:t>
            </a:r>
          </a:p>
          <a:p>
            <a:pPr lvl="1" algn="just"/>
            <a:r>
              <a:rPr lang="pt-BR" sz="3200" dirty="0" smtClean="0"/>
              <a:t> discricionariedade </a:t>
            </a:r>
            <a:r>
              <a:rPr lang="pt-BR" sz="3200" dirty="0"/>
              <a:t>no estabelecimento das condições </a:t>
            </a:r>
          </a:p>
          <a:p>
            <a:pPr lvl="1" algn="just"/>
            <a:r>
              <a:rPr lang="pt-BR" sz="3200" dirty="0" smtClean="0"/>
              <a:t> </a:t>
            </a:r>
            <a:r>
              <a:rPr lang="pt-BR" sz="3200" dirty="0"/>
              <a:t>vinculação aos critérios estabelecidos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75141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600" b="1" dirty="0"/>
              <a:t>III – Estatuto das Licitações – Lei nº 8.666/93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pt-BR" sz="3200" dirty="0" smtClean="0"/>
              <a:t> </a:t>
            </a:r>
            <a:r>
              <a:rPr lang="pt-BR" sz="3200" dirty="0"/>
              <a:t>modalidades: concorrência, tomada de preços, convite, leilão e </a:t>
            </a:r>
            <a:r>
              <a:rPr lang="pt-BR" sz="3200" dirty="0" smtClean="0"/>
              <a:t>concurso</a:t>
            </a:r>
          </a:p>
          <a:p>
            <a:pPr lvl="1" algn="just"/>
            <a:r>
              <a:rPr lang="pt-BR" sz="3200" dirty="0" smtClean="0"/>
              <a:t> </a:t>
            </a:r>
            <a:r>
              <a:rPr lang="pt-BR" sz="3200" dirty="0"/>
              <a:t>inexigibilidade e dispensa</a:t>
            </a:r>
          </a:p>
        </p:txBody>
      </p:sp>
    </p:spTree>
    <p:extLst>
      <p:ext uri="{BB962C8B-B14F-4D97-AF65-F5344CB8AC3E}">
        <p14:creationId xmlns:p14="http://schemas.microsoft.com/office/powerpoint/2010/main" xmlns="" val="362772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IV – Condições de habilitação – Problemas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pt-BR" sz="3200" dirty="0" smtClean="0"/>
              <a:t>capacidade </a:t>
            </a:r>
            <a:r>
              <a:rPr lang="pt-BR" sz="3200" dirty="0"/>
              <a:t>jurídica (desconsideração da personalidade)</a:t>
            </a:r>
          </a:p>
          <a:p>
            <a:pPr lvl="1" algn="just"/>
            <a:r>
              <a:rPr lang="pt-BR" sz="3200" dirty="0" smtClean="0"/>
              <a:t>Idoneidade econômico financeira </a:t>
            </a:r>
            <a:r>
              <a:rPr lang="pt-BR" sz="3200" dirty="0"/>
              <a:t>(indicadores</a:t>
            </a:r>
            <a:r>
              <a:rPr lang="pt-BR" sz="3200" dirty="0" smtClean="0"/>
              <a:t>)</a:t>
            </a:r>
            <a:endParaRPr lang="pt-BR" sz="3200" dirty="0"/>
          </a:p>
          <a:p>
            <a:pPr lvl="1" algn="just"/>
            <a:r>
              <a:rPr lang="pt-BR" sz="3200" dirty="0" smtClean="0"/>
              <a:t>capacidade </a:t>
            </a:r>
            <a:r>
              <a:rPr lang="pt-BR" sz="3200" dirty="0"/>
              <a:t>técnica (</a:t>
            </a:r>
            <a:r>
              <a:rPr lang="pt-BR" sz="3200" dirty="0" smtClean="0"/>
              <a:t>profissional e </a:t>
            </a:r>
            <a:r>
              <a:rPr lang="pt-BR" sz="3200" dirty="0"/>
              <a:t>operacional)</a:t>
            </a:r>
          </a:p>
        </p:txBody>
      </p:sp>
    </p:spTree>
    <p:extLst>
      <p:ext uri="{BB962C8B-B14F-4D97-AF65-F5344CB8AC3E}">
        <p14:creationId xmlns:p14="http://schemas.microsoft.com/office/powerpoint/2010/main" xmlns="" val="121686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V – Critérios de </a:t>
            </a:r>
            <a:r>
              <a:rPr lang="pt-BR" sz="3600" b="1" dirty="0" smtClean="0"/>
              <a:t>julgamento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pt-BR" sz="3200" dirty="0" smtClean="0"/>
              <a:t>preço</a:t>
            </a:r>
            <a:r>
              <a:rPr lang="pt-BR" sz="3200" dirty="0"/>
              <a:t>, técnica e preço e melhor técnica</a:t>
            </a:r>
          </a:p>
        </p:txBody>
      </p:sp>
    </p:spTree>
    <p:extLst>
      <p:ext uri="{BB962C8B-B14F-4D97-AF65-F5344CB8AC3E}">
        <p14:creationId xmlns:p14="http://schemas.microsoft.com/office/powerpoint/2010/main" xmlns="" val="279176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VI – Evolução da legislação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 algn="just"/>
            <a:r>
              <a:rPr lang="pt-BR" sz="3500" dirty="0" smtClean="0"/>
              <a:t>licitações </a:t>
            </a:r>
            <a:r>
              <a:rPr lang="pt-BR" sz="3500" dirty="0"/>
              <a:t>internacionais – Lei 8.666/93, art. 42, § 5º </a:t>
            </a:r>
            <a:r>
              <a:rPr lang="pt-BR" sz="3500" dirty="0" err="1"/>
              <a:t>guidelines</a:t>
            </a:r>
            <a:endParaRPr lang="pt-BR" sz="3500" dirty="0"/>
          </a:p>
          <a:p>
            <a:pPr lvl="1" algn="just"/>
            <a:r>
              <a:rPr lang="pt-BR" sz="3500" dirty="0" smtClean="0"/>
              <a:t>concessões </a:t>
            </a:r>
            <a:r>
              <a:rPr lang="pt-BR" sz="3500" dirty="0"/>
              <a:t>e permissões – Lei nº 8.987/95</a:t>
            </a:r>
          </a:p>
          <a:p>
            <a:pPr lvl="1" algn="just"/>
            <a:r>
              <a:rPr lang="pt-BR" sz="3500" dirty="0" smtClean="0"/>
              <a:t>Pregão </a:t>
            </a:r>
            <a:r>
              <a:rPr lang="pt-BR" sz="3500" dirty="0"/>
              <a:t>- presencial e eletrônico – Lei nº 10.520/02</a:t>
            </a:r>
          </a:p>
          <a:p>
            <a:pPr lvl="2" algn="just"/>
            <a:r>
              <a:rPr lang="pt-BR" sz="3500" dirty="0"/>
              <a:t>inversão de fases, lances, negociação</a:t>
            </a:r>
          </a:p>
          <a:p>
            <a:pPr lvl="1" algn="just"/>
            <a:r>
              <a:rPr lang="pt-BR" sz="3500" dirty="0" smtClean="0"/>
              <a:t>Parcerias </a:t>
            </a:r>
            <a:r>
              <a:rPr lang="pt-BR" sz="3500" dirty="0"/>
              <a:t>Público Privadas – Lei nº 11.079/04</a:t>
            </a:r>
          </a:p>
          <a:p>
            <a:pPr lvl="2" algn="just"/>
            <a:r>
              <a:rPr lang="pt-BR" sz="3500" dirty="0"/>
              <a:t>modalidades: patrocinada e administrativa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5593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i="1" dirty="0" smtClean="0"/>
              <a:t>	</a:t>
            </a:r>
            <a:r>
              <a:rPr lang="pt-BR" sz="4300" i="1" dirty="0" smtClean="0"/>
              <a:t>“</a:t>
            </a:r>
            <a:r>
              <a:rPr lang="pt-BR" sz="4300" i="1" dirty="0"/>
              <a:t>Art. 2</a:t>
            </a:r>
            <a:r>
              <a:rPr lang="pt-BR" sz="4300" i="1" u="sng" baseline="30000" dirty="0"/>
              <a:t>o</a:t>
            </a:r>
            <a:r>
              <a:rPr lang="pt-BR" sz="4300" i="1" dirty="0"/>
              <a:t> Parceria público-privada é o contrato administrativo de concessão, na modalidade patrocinada ou administrativa.</a:t>
            </a:r>
            <a:endParaRPr lang="pt-BR" sz="4300" dirty="0"/>
          </a:p>
          <a:p>
            <a:pPr marL="0" indent="0" algn="just">
              <a:buNone/>
            </a:pPr>
            <a:r>
              <a:rPr lang="pt-BR" sz="4300" i="1" dirty="0" smtClean="0"/>
              <a:t>	</a:t>
            </a:r>
            <a:r>
              <a:rPr lang="pt-BR" sz="4300" i="1" dirty="0"/>
              <a:t>        § 1</a:t>
            </a:r>
            <a:r>
              <a:rPr lang="pt-BR" sz="4300" i="1" u="sng" baseline="30000" dirty="0"/>
              <a:t>o</a:t>
            </a:r>
            <a:r>
              <a:rPr lang="pt-BR" sz="4300" i="1" dirty="0"/>
              <a:t> Concessão patrocinada é a concessão de serviços públicos ou de obras públicas de que trata a Lei n</a:t>
            </a:r>
            <a:r>
              <a:rPr lang="pt-BR" sz="4300" i="1" baseline="30000" dirty="0"/>
              <a:t>o</a:t>
            </a:r>
            <a:r>
              <a:rPr lang="pt-BR" sz="4300" i="1" dirty="0"/>
              <a:t> 8.987, de 13 de fevereiro de 1995, quando envolver, adicionalmente à tarifa cobrada dos usuários contraprestação pecuniária do parceiro público ao parceiro privado.</a:t>
            </a:r>
            <a:endParaRPr lang="pt-BR" sz="4300" dirty="0"/>
          </a:p>
          <a:p>
            <a:pPr marL="0" indent="0" algn="just">
              <a:buNone/>
            </a:pPr>
            <a:r>
              <a:rPr lang="pt-BR" sz="4300" i="1" dirty="0" smtClean="0"/>
              <a:t>	</a:t>
            </a:r>
            <a:r>
              <a:rPr lang="pt-BR" sz="4300" i="1" dirty="0"/>
              <a:t>        § 2</a:t>
            </a:r>
            <a:r>
              <a:rPr lang="pt-BR" sz="4300" i="1" u="sng" baseline="30000" dirty="0"/>
              <a:t>o</a:t>
            </a:r>
            <a:r>
              <a:rPr lang="pt-BR" sz="4300" i="1" dirty="0"/>
              <a:t> Concessão administrativa é o contrato de prestação de serviços de que a Administração Pública seja a usuária direta ou indireta, ainda que envolva execução de obra ou fornecimento e instalação de bens.”</a:t>
            </a:r>
            <a:endParaRPr lang="pt-BR" sz="4300" dirty="0"/>
          </a:p>
          <a:p>
            <a:pPr algn="just"/>
            <a:endParaRPr lang="pt-BR" sz="4300" dirty="0"/>
          </a:p>
          <a:p>
            <a:pPr lvl="1" algn="just"/>
            <a:r>
              <a:rPr lang="pt-BR" sz="4300" dirty="0" smtClean="0"/>
              <a:t>SPE</a:t>
            </a:r>
            <a:r>
              <a:rPr lang="pt-BR" sz="4300" dirty="0"/>
              <a:t>, lances, valor de outorga, menor participação, inversão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164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48680"/>
            <a:ext cx="8435280" cy="5649491"/>
          </a:xfrm>
        </p:spPr>
        <p:txBody>
          <a:bodyPr/>
          <a:lstStyle/>
          <a:p>
            <a:pPr lvl="1" algn="just"/>
            <a:r>
              <a:rPr lang="pt-BR" sz="3200" dirty="0" smtClean="0"/>
              <a:t>RDC </a:t>
            </a:r>
            <a:r>
              <a:rPr lang="pt-BR" sz="3200" dirty="0"/>
              <a:t>– Regime diferenciado de contratações – Lei nº 12.462/11</a:t>
            </a:r>
          </a:p>
          <a:p>
            <a:pPr lvl="3" algn="just"/>
            <a:r>
              <a:rPr lang="pt-BR" sz="3200" dirty="0" smtClean="0"/>
              <a:t>empreitada </a:t>
            </a:r>
            <a:r>
              <a:rPr lang="pt-BR" sz="3200" dirty="0"/>
              <a:t>por preço global e integral (projeto básico)</a:t>
            </a:r>
          </a:p>
          <a:p>
            <a:pPr lvl="3" algn="just"/>
            <a:r>
              <a:rPr lang="pt-BR" sz="3200" dirty="0" smtClean="0"/>
              <a:t>contratação </a:t>
            </a:r>
            <a:r>
              <a:rPr lang="pt-BR" sz="3200" dirty="0"/>
              <a:t>integrada (anteprojeto de engenharia)</a:t>
            </a:r>
          </a:p>
          <a:p>
            <a:pPr lvl="3" algn="just"/>
            <a:r>
              <a:rPr lang="pt-BR" sz="3200" dirty="0" smtClean="0"/>
              <a:t>orçamento </a:t>
            </a:r>
            <a:r>
              <a:rPr lang="pt-BR" sz="3200" dirty="0"/>
              <a:t>sigiloso (art. 6º)</a:t>
            </a:r>
          </a:p>
          <a:p>
            <a:pPr lvl="3" algn="just"/>
            <a:r>
              <a:rPr lang="pt-BR" sz="3200" dirty="0" smtClean="0"/>
              <a:t>negociação </a:t>
            </a:r>
            <a:r>
              <a:rPr lang="pt-BR" sz="3200" dirty="0"/>
              <a:t>(art. 26)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470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 algn="just">
              <a:buNone/>
            </a:pPr>
            <a:r>
              <a:rPr lang="pt-BR" i="1" dirty="0" smtClean="0"/>
              <a:t>	“</a:t>
            </a:r>
            <a:r>
              <a:rPr lang="pt-BR" i="1" dirty="0"/>
              <a:t>Art. 26. Definido o resultado do julgamento, a administração pública poderá negociar condições mais vantajosas com o primeiro colocado.</a:t>
            </a:r>
            <a:endParaRPr lang="pt-BR" dirty="0"/>
          </a:p>
          <a:p>
            <a:pPr marL="0" indent="0" algn="just">
              <a:buNone/>
            </a:pPr>
            <a:r>
              <a:rPr lang="pt-BR" i="1" dirty="0" smtClean="0"/>
              <a:t>	Parágrafo </a:t>
            </a:r>
            <a:r>
              <a:rPr lang="pt-BR" i="1" dirty="0"/>
              <a:t>único. A negociação poderá ser feita com os demais licitantes, segundo a ordem de classificação inicialmente estabelecida, quando o preço do primeiro colocado, mesmo após a negociação, for desclassificado por sua proposta permanecer acima do orçamento estimado.”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35262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Autofit/>
          </a:bodyPr>
          <a:lstStyle/>
          <a:p>
            <a:r>
              <a:rPr lang="pt-BR" sz="3600" b="1" dirty="0"/>
              <a:t>VII – Novos objetivos (art. 3º, Lei 12.349/10)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pt-BR" sz="3200" dirty="0" smtClean="0"/>
              <a:t>promoção </a:t>
            </a:r>
            <a:r>
              <a:rPr lang="pt-BR" sz="3200" dirty="0"/>
              <a:t>do desenvolvimento nacional sustentável</a:t>
            </a:r>
          </a:p>
          <a:p>
            <a:pPr lvl="1" algn="just"/>
            <a:r>
              <a:rPr lang="pt-BR" sz="3200" dirty="0" smtClean="0"/>
              <a:t>preferência </a:t>
            </a:r>
            <a:r>
              <a:rPr lang="pt-BR" sz="3200" dirty="0"/>
              <a:t>– normas técnicas brasileiras</a:t>
            </a:r>
          </a:p>
          <a:p>
            <a:pPr lvl="1" algn="just"/>
            <a:r>
              <a:rPr lang="pt-BR" sz="3200" dirty="0" smtClean="0"/>
              <a:t>resultante </a:t>
            </a:r>
            <a:r>
              <a:rPr lang="pt-BR" sz="3200" dirty="0"/>
              <a:t>de desenvolvimento e inovação tecnológica no País</a:t>
            </a:r>
          </a:p>
          <a:p>
            <a:pPr lvl="1" algn="just"/>
            <a:r>
              <a:rPr lang="pt-BR" sz="3200" dirty="0" smtClean="0"/>
              <a:t>bens </a:t>
            </a:r>
            <a:r>
              <a:rPr lang="pt-BR" sz="3200" dirty="0"/>
              <a:t>e serviços do Mercosul</a:t>
            </a:r>
          </a:p>
        </p:txBody>
      </p:sp>
    </p:spTree>
    <p:extLst>
      <p:ext uri="{BB962C8B-B14F-4D97-AF65-F5344CB8AC3E}">
        <p14:creationId xmlns:p14="http://schemas.microsoft.com/office/powerpoint/2010/main" xmlns="" val="73359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VIII – Competição </a:t>
            </a:r>
            <a:r>
              <a:rPr lang="pt-BR" sz="3600" b="1" dirty="0" smtClean="0"/>
              <a:t>empresarial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pt-BR" sz="3200" dirty="0" smtClean="0"/>
              <a:t> licitações </a:t>
            </a:r>
            <a:r>
              <a:rPr lang="pt-BR" sz="3200" dirty="0"/>
              <a:t>dirigidas – cartéis</a:t>
            </a:r>
          </a:p>
          <a:p>
            <a:pPr lvl="1" algn="just"/>
            <a:r>
              <a:rPr lang="pt-BR" sz="3200" dirty="0" smtClean="0"/>
              <a:t> </a:t>
            </a:r>
            <a:r>
              <a:rPr lang="pt-BR" sz="3200" dirty="0"/>
              <a:t>tabelamento do lucro (taxa interna de retorno)</a:t>
            </a:r>
          </a:p>
          <a:p>
            <a:pPr lvl="1" algn="just"/>
            <a:r>
              <a:rPr lang="pt-BR" sz="3200" dirty="0" smtClean="0"/>
              <a:t> reajuste</a:t>
            </a:r>
            <a:r>
              <a:rPr lang="pt-BR" sz="3200" dirty="0"/>
              <a:t>, revisão, renegociação</a:t>
            </a:r>
          </a:p>
        </p:txBody>
      </p:sp>
    </p:spTree>
    <p:extLst>
      <p:ext uri="{BB962C8B-B14F-4D97-AF65-F5344CB8AC3E}">
        <p14:creationId xmlns:p14="http://schemas.microsoft.com/office/powerpoint/2010/main" xmlns="" val="416900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IX – Perspectivas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pt-BR" sz="3200" dirty="0" smtClean="0"/>
              <a:t> Projeto </a:t>
            </a:r>
            <a:r>
              <a:rPr lang="pt-BR" sz="3200" dirty="0"/>
              <a:t>de Lei nº 32/2007 – Sen. Eduardo Suplicy</a:t>
            </a:r>
          </a:p>
          <a:p>
            <a:pPr lvl="1" algn="just"/>
            <a:r>
              <a:rPr lang="pt-BR" sz="3200" dirty="0" smtClean="0"/>
              <a:t> Garantia </a:t>
            </a:r>
            <a:r>
              <a:rPr lang="pt-BR" sz="3200" dirty="0"/>
              <a:t>da forma, segurança jurídica e formalismo</a:t>
            </a:r>
          </a:p>
          <a:p>
            <a:pPr lvl="1" algn="just"/>
            <a:r>
              <a:rPr lang="pt-BR" sz="3200" dirty="0" smtClean="0"/>
              <a:t> </a:t>
            </a:r>
            <a:r>
              <a:rPr lang="pt-BR" sz="3200" dirty="0"/>
              <a:t>Normas gerais, normas especiais e normas </a:t>
            </a:r>
            <a:r>
              <a:rPr lang="pt-BR" sz="3200" dirty="0" err="1"/>
              <a:t>editalícias</a:t>
            </a:r>
            <a:r>
              <a:rPr lang="pt-B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8725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278</Words>
  <Application>Microsoft Office PowerPoint</Application>
  <PresentationFormat>Apresentação na tela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 LEI DE LICITAÇÕES E A COMPETIÇÃO EMPRESARIAL</vt:lpstr>
      <vt:lpstr>I – Concepção original</vt:lpstr>
      <vt:lpstr>II – Conceito</vt:lpstr>
      <vt:lpstr>III – Estatuto das Licitações – Lei nº 8.666/93</vt:lpstr>
      <vt:lpstr>IV – Condições de habilitação – Problemas</vt:lpstr>
      <vt:lpstr>V – Critérios de julgamento</vt:lpstr>
      <vt:lpstr>VI – Evolução da legislação</vt:lpstr>
      <vt:lpstr>Slide 8</vt:lpstr>
      <vt:lpstr>Slide 9</vt:lpstr>
      <vt:lpstr>Slide 10</vt:lpstr>
      <vt:lpstr>VII – Novos objetivos (art. 3º, Lei 12.349/10)</vt:lpstr>
      <vt:lpstr>VIII – Competição empresarial</vt:lpstr>
      <vt:lpstr>IX – Perspectivas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LEI DE LICITAÇÕES E A COMPETIÇÃO EMPRESARIAL</dc:title>
  <dc:creator>Recepção Dallari</dc:creator>
  <cp:lastModifiedBy>Cristina</cp:lastModifiedBy>
  <cp:revision>3</cp:revision>
  <dcterms:created xsi:type="dcterms:W3CDTF">2013-09-12T18:49:39Z</dcterms:created>
  <dcterms:modified xsi:type="dcterms:W3CDTF">2013-09-12T20:28:43Z</dcterms:modified>
</cp:coreProperties>
</file>